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3"/>
  </p:notesMasterIdLst>
  <p:handoutMasterIdLst>
    <p:handoutMasterId r:id="rId14"/>
  </p:handoutMasterIdLst>
  <p:sldIdLst>
    <p:sldId id="295" r:id="rId5"/>
    <p:sldId id="290" r:id="rId6"/>
    <p:sldId id="297" r:id="rId7"/>
    <p:sldId id="298" r:id="rId8"/>
    <p:sldId id="292" r:id="rId9"/>
    <p:sldId id="294" r:id="rId10"/>
    <p:sldId id="299" r:id="rId11"/>
    <p:sldId id="29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551" autoAdjust="0"/>
  </p:normalViewPr>
  <p:slideViewPr>
    <p:cSldViewPr snapToGrid="0" snapToObjects="1">
      <p:cViewPr varScale="1">
        <p:scale>
          <a:sx n="114" d="100"/>
          <a:sy n="114" d="100"/>
        </p:scale>
        <p:origin x="474" y="102"/>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8/27/2023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8/27/2023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5</a:t>
            </a:fld>
            <a:endParaRPr lang="en-US" dirty="0"/>
          </a:p>
        </p:txBody>
      </p:sp>
    </p:spTree>
    <p:extLst>
      <p:ext uri="{BB962C8B-B14F-4D97-AF65-F5344CB8AC3E}">
        <p14:creationId xmlns:p14="http://schemas.microsoft.com/office/powerpoint/2010/main" val="1827009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8/27/2023</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8/27/2023</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8/27/2023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8/27/2023</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jpe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ews.northeastern.edu/2022/04/01/deepfakes-fake-news-threat-democracy/" TargetMode="External"/><Relationship Id="rId2" Type="http://schemas.openxmlformats.org/officeDocument/2006/relationships/hyperlink" Target="https://www.thinkautomation.com/bots-and-ai/yes-positive-deepfake-examples-exist/#:~:text=Deepfake%20technology%20could%20even%20allow,her%20head%2C%20eyes%20and%20mouth."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a:xfrm>
            <a:off x="833576" y="5401053"/>
            <a:ext cx="10515600" cy="703135"/>
          </a:xfrm>
        </p:spPr>
        <p:txBody>
          <a:bodyPr>
            <a:normAutofit fontScale="25000" lnSpcReduction="20000"/>
          </a:bodyPr>
          <a:lstStyle/>
          <a:p>
            <a:r>
              <a:rPr lang="en-GB" sz="64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ETHICAL ISSUES RELATING TO DEEP FAKES FOR IMPERSONATING PUBLIC FIGURES TO CREATE FAKE NEWS</a:t>
            </a:r>
          </a:p>
          <a:p>
            <a:pPr algn="ctr">
              <a:lnSpc>
                <a:spcPct val="107000"/>
              </a:lnSpc>
              <a:spcAft>
                <a:spcPts val="800"/>
              </a:spcAft>
            </a:pPr>
            <a:r>
              <a:rPr lang="en-GB" sz="6400" dirty="0">
                <a:solidFill>
                  <a:schemeClr val="bg2"/>
                </a:solidFill>
                <a:latin typeface="Calibri" panose="020F0502020204030204" pitchFamily="34" charset="0"/>
                <a:ea typeface="Calibri" panose="020F0502020204030204" pitchFamily="34" charset="0"/>
                <a:cs typeface="Times New Roman" panose="02020603050405020304" pitchFamily="18" charset="0"/>
              </a:rPr>
              <a:t>By:</a:t>
            </a:r>
          </a:p>
          <a:p>
            <a:pPr algn="ctr">
              <a:lnSpc>
                <a:spcPct val="107000"/>
              </a:lnSpc>
              <a:spcAft>
                <a:spcPts val="800"/>
              </a:spcAft>
            </a:pPr>
            <a:r>
              <a:rPr lang="en-GB" sz="64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THULASEEDHARAN SABARINATH (s4201403)</a:t>
            </a:r>
            <a:endParaRPr lang="en-GB" sz="6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64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OLUWATOYIN ODENIYI (s4115181)</a:t>
            </a:r>
            <a:endParaRPr lang="en-GB" sz="6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64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GEORGE SANDRA (s4201146)</a:t>
            </a:r>
            <a:endParaRPr lang="en-GB" sz="6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21">
            <a:extLst>
              <a:ext uri="{FF2B5EF4-FFF2-40B4-BE49-F238E27FC236}">
                <a16:creationId xmlns:a16="http://schemas.microsoft.com/office/drawing/2014/main" id="{3D3B3425-1DDC-08DC-C514-2B194CF7C370}"/>
              </a:ext>
            </a:extLst>
          </p:cNvPr>
          <p:cNvSpPr>
            <a:spLocks noGrp="1"/>
          </p:cNvSpPr>
          <p:nvPr>
            <p:ph type="title"/>
          </p:nvPr>
        </p:nvSpPr>
        <p:spPr>
          <a:xfrm>
            <a:off x="727788" y="1912777"/>
            <a:ext cx="7819312" cy="2387762"/>
          </a:xfrm>
        </p:spPr>
        <p:txBody>
          <a:bodyPr/>
          <a:lstStyle/>
          <a:p>
            <a:r>
              <a:rPr lang="en-GB" sz="4000" b="1" dirty="0">
                <a:effectLst/>
                <a:latin typeface="Calibri" panose="020F0502020204030204" pitchFamily="34" charset="0"/>
                <a:ea typeface="Calibri" panose="020F0502020204030204" pitchFamily="34" charset="0"/>
                <a:cs typeface="Times New Roman" panose="02020603050405020304" pitchFamily="18" charset="0"/>
              </a:rPr>
              <a:t>CT7204 ETHICAL DATA SCIENCE </a:t>
            </a:r>
            <a:br>
              <a:rPr lang="en-GB" sz="4000" b="1" dirty="0">
                <a:effectLst/>
                <a:latin typeface="Calibri" panose="020F0502020204030204" pitchFamily="34" charset="0"/>
                <a:ea typeface="Calibri" panose="020F0502020204030204" pitchFamily="34" charset="0"/>
                <a:cs typeface="Times New Roman" panose="02020603050405020304" pitchFamily="18" charset="0"/>
              </a:rPr>
            </a:br>
            <a:br>
              <a:rPr lang="en-GB" sz="4000" b="1" dirty="0">
                <a:effectLst/>
                <a:latin typeface="Calibri" panose="020F0502020204030204" pitchFamily="34" charset="0"/>
                <a:ea typeface="Calibri" panose="020F0502020204030204" pitchFamily="34" charset="0"/>
                <a:cs typeface="Times New Roman" panose="02020603050405020304" pitchFamily="18" charset="0"/>
              </a:rPr>
            </a:br>
            <a:r>
              <a:rPr lang="en-GB" sz="4000" b="1" dirty="0">
                <a:effectLst/>
                <a:latin typeface="Calibri" panose="020F0502020204030204" pitchFamily="34" charset="0"/>
                <a:ea typeface="Calibri" panose="020F0502020204030204" pitchFamily="34" charset="0"/>
                <a:cs typeface="Times New Roman" panose="02020603050405020304" pitchFamily="18" charset="0"/>
              </a:rPr>
              <a:t>IDENTIFICATION OF INTERNET DEEPFAKES FROM REAL PEOPLE USING AI</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427870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WHAT ARE DEEPFAKES?</a:t>
            </a:r>
          </a:p>
        </p:txBody>
      </p:sp>
      <p:pic>
        <p:nvPicPr>
          <p:cNvPr id="1042" name="Picture 18" descr="Image result for pictoral definition of deepfakes">
            <a:extLst>
              <a:ext uri="{FF2B5EF4-FFF2-40B4-BE49-F238E27FC236}">
                <a16:creationId xmlns:a16="http://schemas.microsoft.com/office/drawing/2014/main" id="{0464D71A-0323-DF43-088F-9A5D87310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85" y="3642433"/>
            <a:ext cx="8213558" cy="304684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BBD7D21-24FC-7EE8-E55F-31272A11F161}"/>
              </a:ext>
            </a:extLst>
          </p:cNvPr>
          <p:cNvSpPr txBox="1"/>
          <p:nvPr/>
        </p:nvSpPr>
        <p:spPr>
          <a:xfrm>
            <a:off x="1022439" y="1395664"/>
            <a:ext cx="10523530" cy="1569660"/>
          </a:xfrm>
          <a:prstGeom prst="rect">
            <a:avLst/>
          </a:prstGeom>
          <a:noFill/>
        </p:spPr>
        <p:txBody>
          <a:bodyPr wrap="square">
            <a:spAutoFit/>
          </a:bodyPr>
          <a:lstStyle/>
          <a:p>
            <a:pPr marL="342900" indent="-342900">
              <a:buFont typeface="Arial" panose="020B0604020202020204" pitchFamily="34" charset="0"/>
              <a:buChar char="•"/>
            </a:pPr>
            <a:r>
              <a:rPr lang="en-GB" sz="1600" dirty="0">
                <a:solidFill>
                  <a:schemeClr val="bg1">
                    <a:lumMod val="95000"/>
                  </a:schemeClr>
                </a:solidFill>
                <a:effectLst/>
                <a:latin typeface="Calibri" panose="020F0502020204030204" pitchFamily="34" charset="0"/>
                <a:cs typeface="Calibri" panose="020F0502020204030204" pitchFamily="34" charset="0"/>
              </a:rPr>
              <a:t>Deepfakes are hyper-realistic videos manipulated to make it seem that people are saying and doing things that never happened. Deepfake is a combination of the words: deep learning and fake (Mika Westerlund,2019).  It is a technology with which face images can be superimposed on a target person in a video or picture, making them say and do what they never did.</a:t>
            </a:r>
          </a:p>
          <a:p>
            <a:pPr marL="342900" indent="-342900">
              <a:buFont typeface="Arial" panose="020B0604020202020204" pitchFamily="34" charset="0"/>
              <a:buChar char="•"/>
            </a:pPr>
            <a:r>
              <a:rPr lang="en-GB"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Deepfakes are produced using Artificial Intelligence (AI) applications. An AI algorithm called an Encoder network finds similarities between features. A second AI Algorithm called Decoder network, recovers a face from compressed images.</a:t>
            </a:r>
            <a:endParaRPr lang="en-GB" sz="1600" dirty="0">
              <a:solidFill>
                <a:schemeClr val="bg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A8F3F-0DFE-6354-2416-EE3F8175D808}"/>
              </a:ext>
            </a:extLst>
          </p:cNvPr>
          <p:cNvSpPr>
            <a:spLocks noGrp="1"/>
          </p:cNvSpPr>
          <p:nvPr>
            <p:ph type="title"/>
          </p:nvPr>
        </p:nvSpPr>
        <p:spPr>
          <a:xfrm>
            <a:off x="830269" y="289249"/>
            <a:ext cx="4858575" cy="463272"/>
          </a:xfrm>
        </p:spPr>
        <p:txBody>
          <a:bodyPr/>
          <a:lstStyle/>
          <a:p>
            <a:r>
              <a:rPr lang="en-GB" sz="2000" dirty="0"/>
              <a:t>Ethical Implications of Deepfakes in relation to the given Dataset</a:t>
            </a:r>
            <a:endParaRPr lang="en-GB" sz="1200" dirty="0"/>
          </a:p>
        </p:txBody>
      </p:sp>
      <p:sp>
        <p:nvSpPr>
          <p:cNvPr id="4" name="Content Placeholder 3">
            <a:extLst>
              <a:ext uri="{FF2B5EF4-FFF2-40B4-BE49-F238E27FC236}">
                <a16:creationId xmlns:a16="http://schemas.microsoft.com/office/drawing/2014/main" id="{B4D680A2-9683-7926-7576-58015AB5F8CB}"/>
              </a:ext>
            </a:extLst>
          </p:cNvPr>
          <p:cNvSpPr>
            <a:spLocks noGrp="1"/>
          </p:cNvSpPr>
          <p:nvPr>
            <p:ph sz="quarter" idx="18"/>
          </p:nvPr>
        </p:nvSpPr>
        <p:spPr>
          <a:xfrm>
            <a:off x="830263" y="1022555"/>
            <a:ext cx="5337272" cy="4740070"/>
          </a:xfrm>
        </p:spPr>
        <p:txBody>
          <a:bodyPr>
            <a:normAutofit fontScale="25000" lnSpcReduction="20000"/>
          </a:bodyPr>
          <a:lstStyle/>
          <a:p>
            <a:r>
              <a:rPr lang="en-GB" sz="5600" dirty="0">
                <a:latin typeface="Calibri" panose="020F0502020204030204" pitchFamily="34" charset="0"/>
                <a:cs typeface="Calibri" panose="020F0502020204030204" pitchFamily="34" charset="0"/>
              </a:rPr>
              <a:t>Ethical implications of deepfakes include: copyright infringement, right of publicity, revenge pornography. An example of revenge porn is the Rana Ayyub case where her face was superimposed on bodies of naked women and shared online (National Herald, 2018). Right of Publicity poses two questions: Was consent of the people whose faces were to be swapped, sought, like in the image on the right? Did the person understand the risk of face swapping to be able to make informed decisions? (Alan </a:t>
            </a:r>
            <a:r>
              <a:rPr lang="en-GB" sz="5600" dirty="0" err="1">
                <a:latin typeface="Calibri" panose="020F0502020204030204" pitchFamily="34" charset="0"/>
                <a:cs typeface="Calibri" panose="020F0502020204030204" pitchFamily="34" charset="0"/>
              </a:rPr>
              <a:t>Zucconi</a:t>
            </a:r>
            <a:r>
              <a:rPr lang="en-GB" sz="5600" dirty="0">
                <a:latin typeface="Calibri" panose="020F0502020204030204" pitchFamily="34" charset="0"/>
                <a:cs typeface="Calibri" panose="020F0502020204030204" pitchFamily="34" charset="0"/>
              </a:rPr>
              <a:t>, 2018). These ethical implications of deepfake datasets need to be considered by Data Scientists before Data processing. Three important questions to be addressed in this regard for this presentation:</a:t>
            </a:r>
          </a:p>
          <a:p>
            <a:r>
              <a:rPr lang="en-GB" sz="5600" dirty="0">
                <a:latin typeface="Calibri" panose="020F0502020204030204" pitchFamily="34" charset="0"/>
                <a:cs typeface="Calibri" panose="020F0502020204030204" pitchFamily="34" charset="0"/>
              </a:rPr>
              <a:t>What are the ethical factors within the given dataset?</a:t>
            </a:r>
          </a:p>
          <a:p>
            <a:r>
              <a:rPr lang="en-GB" sz="5600" dirty="0">
                <a:latin typeface="Calibri" panose="020F0502020204030204" pitchFamily="34" charset="0"/>
                <a:cs typeface="Calibri" panose="020F0502020204030204" pitchFamily="34" charset="0"/>
              </a:rPr>
              <a:t>How can Data scientists mitigate against biases while working withing relevant legislation?</a:t>
            </a:r>
          </a:p>
          <a:p>
            <a:r>
              <a:rPr lang="en-GB" sz="5600" dirty="0">
                <a:latin typeface="Calibri" panose="020F0502020204030204" pitchFamily="34" charset="0"/>
                <a:cs typeface="Calibri" panose="020F0502020204030204" pitchFamily="34" charset="0"/>
              </a:rPr>
              <a:t>How to augment the give dataset to ensure it is within legislation?</a:t>
            </a:r>
          </a:p>
          <a:p>
            <a:pPr marL="0" indent="0">
              <a:buNone/>
            </a:pPr>
            <a:endParaRPr lang="en-GB" sz="1800" dirty="0">
              <a:latin typeface="Calibri" panose="020F0502020204030204" pitchFamily="34" charset="0"/>
              <a:cs typeface="Times New Roman" panose="02020603050405020304" pitchFamily="18" charset="0"/>
            </a:endParaRPr>
          </a:p>
          <a:p>
            <a:endParaRPr lang="en-GB" dirty="0"/>
          </a:p>
        </p:txBody>
      </p:sp>
      <p:pic>
        <p:nvPicPr>
          <p:cNvPr id="1028" name="Picture 4" descr="See the source image">
            <a:extLst>
              <a:ext uri="{FF2B5EF4-FFF2-40B4-BE49-F238E27FC236}">
                <a16:creationId xmlns:a16="http://schemas.microsoft.com/office/drawing/2014/main" id="{A4809CEA-6AAB-BC2D-1F1F-E4D38171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6271" y="1"/>
            <a:ext cx="5525729" cy="680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044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251285"/>
            <a:ext cx="10523531" cy="8762427"/>
          </a:xfrm>
        </p:spPr>
        <p:txBody>
          <a:bodyPr>
            <a:normAutofit/>
          </a:bodyPr>
          <a:lstStyle/>
          <a:p>
            <a:r>
              <a:rPr lang="en-US" dirty="0"/>
              <a:t>What are the </a:t>
            </a:r>
            <a:r>
              <a:rPr lang="en-US" b="0" dirty="0">
                <a:latin typeface="Calibri" panose="020F0502020204030204" pitchFamily="34" charset="0"/>
                <a:cs typeface="Calibri" panose="020F0502020204030204" pitchFamily="34" charset="0"/>
              </a:rPr>
              <a:t>Ethical</a:t>
            </a:r>
            <a:r>
              <a:rPr lang="en-US" dirty="0"/>
              <a:t> factors within the given dataset?</a:t>
            </a:r>
            <a:br>
              <a:rPr lang="en-US" dirty="0"/>
            </a:br>
            <a:br>
              <a:rPr lang="en-US" dirty="0"/>
            </a:br>
            <a:br>
              <a:rPr lang="en-US" dirty="0"/>
            </a:br>
            <a:r>
              <a:rPr lang="en-US" dirty="0"/>
              <a:t>.</a:t>
            </a:r>
            <a:r>
              <a:rPr lang="en-US" sz="1400" dirty="0">
                <a:latin typeface="Calibri" panose="020F0502020204030204" pitchFamily="34" charset="0"/>
                <a:cs typeface="Calibri" panose="020F0502020204030204" pitchFamily="34" charset="0"/>
              </a:rPr>
              <a:t>The consent of the people whose real faces were used for the deepfake dataset: If their consent was acquired     and if they understood the risks involved.</a:t>
            </a: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 The purpose of the deepfake dataset should be clear and defined. If it is for non-consensual pornography, this is an ethical issue. If it could fall into the hand of potential blackmailers who could manipulate the images, this is an ethical issue or into the hands of cyber bullies, it would be an ethical issues.</a:t>
            </a: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 Fake news could have huge harmful effects and deepfake technology has been used to spread damaging misinformation. This is an ethical issue as seen in a recent video of the Ukrainian President, Volodymyr </a:t>
            </a:r>
            <a:r>
              <a:rPr lang="en-US" sz="1400" dirty="0" err="1">
                <a:latin typeface="Calibri" panose="020F0502020204030204" pitchFamily="34" charset="0"/>
                <a:cs typeface="Calibri" panose="020F0502020204030204" pitchFamily="34" charset="0"/>
              </a:rPr>
              <a:t>Zeleneskyy</a:t>
            </a:r>
            <a:r>
              <a:rPr lang="en-US" sz="1400" dirty="0">
                <a:latin typeface="Calibri" panose="020F0502020204030204" pitchFamily="34" charset="0"/>
                <a:cs typeface="Calibri" panose="020F0502020204030204" pitchFamily="34" charset="0"/>
              </a:rPr>
              <a:t> where he was calling on Ukrainians to stop fighting Russian soldiers. In the deepfake video, his head was tilted at an angle and his body was motionless (these are some pointers of whether a video is real or a deepfake). Not long after the video was broadcast, the Ukrainian President debunked the video which has been shared on Facebook and YouTube (Jackson Cote, 2022).</a:t>
            </a: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dirty="0"/>
            </a:br>
            <a:br>
              <a:rPr lang="en-US" dirty="0"/>
            </a:br>
            <a:br>
              <a:rPr lang="en-US" dirty="0"/>
            </a:br>
            <a:br>
              <a:rPr lang="en-US" dirty="0"/>
            </a:br>
            <a:br>
              <a:rPr lang="en-US" dirty="0"/>
            </a:br>
            <a:br>
              <a:rPr lang="en-US" dirty="0"/>
            </a:br>
            <a:endParaRPr lang="en-US" dirty="0"/>
          </a:p>
        </p:txBody>
      </p:sp>
      <p:pic>
        <p:nvPicPr>
          <p:cNvPr id="12" name="Picture 11" descr="A picture containing text, indoor, electronics, computer&#10;&#10;Description automatically generated">
            <a:extLst>
              <a:ext uri="{FF2B5EF4-FFF2-40B4-BE49-F238E27FC236}">
                <a16:creationId xmlns:a16="http://schemas.microsoft.com/office/drawing/2014/main" id="{11DE6919-97E5-9BC2-9749-DFD4A98C73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21359" y="3665602"/>
            <a:ext cx="4097694" cy="2427288"/>
          </a:xfrm>
          <a:prstGeom prst="rect">
            <a:avLst/>
          </a:prstGeom>
          <a:noFill/>
          <a:ln>
            <a:noFill/>
          </a:ln>
        </p:spPr>
      </p:pic>
    </p:spTree>
    <p:extLst>
      <p:ext uri="{BB962C8B-B14F-4D97-AF65-F5344CB8AC3E}">
        <p14:creationId xmlns:p14="http://schemas.microsoft.com/office/powerpoint/2010/main" val="2109943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chor="ctr">
            <a:normAutofit/>
          </a:bodyPr>
          <a:lstStyle/>
          <a:p>
            <a:r>
              <a:rPr lang="en-US" sz="1700" dirty="0"/>
              <a:t>How </a:t>
            </a:r>
            <a:r>
              <a:rPr lang="en-US" sz="1700" dirty="0">
                <a:latin typeface="Calibri" panose="020F0502020204030204" pitchFamily="34" charset="0"/>
                <a:cs typeface="Calibri" panose="020F0502020204030204" pitchFamily="34" charset="0"/>
              </a:rPr>
              <a:t>can</a:t>
            </a:r>
            <a:r>
              <a:rPr lang="en-US" sz="1700" dirty="0"/>
              <a:t> data scientists mitigate against biases and work within the relevant legislation?</a:t>
            </a:r>
          </a:p>
        </p:txBody>
      </p:sp>
      <p:sp>
        <p:nvSpPr>
          <p:cNvPr id="4105" name="Text Placeholder 2">
            <a:extLst>
              <a:ext uri="{FF2B5EF4-FFF2-40B4-BE49-F238E27FC236}">
                <a16:creationId xmlns:a16="http://schemas.microsoft.com/office/drawing/2014/main" id="{DFD6F305-A12B-B2D4-D6AA-A55BEEA2A2D2}"/>
              </a:ext>
            </a:extLst>
          </p:cNvPr>
          <p:cNvSpPr>
            <a:spLocks noGrp="1"/>
          </p:cNvSpPr>
          <p:nvPr>
            <p:ph type="body" idx="1"/>
          </p:nvPr>
        </p:nvSpPr>
        <p:spPr>
          <a:xfrm>
            <a:off x="838201" y="1618714"/>
            <a:ext cx="4433046" cy="703135"/>
          </a:xfrm>
        </p:spPr>
        <p:txBody>
          <a:bodyPr>
            <a:normAutofit fontScale="55000" lnSpcReduction="20000"/>
          </a:bodyPr>
          <a:lstStyle/>
          <a:p>
            <a:r>
              <a:rPr lang="en-US" dirty="0"/>
              <a:t>Pictorial depiction of deepfake image where the faces of Donald trump and </a:t>
            </a:r>
            <a:r>
              <a:rPr lang="en-US" dirty="0" err="1"/>
              <a:t>kim</a:t>
            </a:r>
            <a:r>
              <a:rPr lang="en-US" dirty="0"/>
              <a:t> </a:t>
            </a:r>
            <a:r>
              <a:rPr lang="en-US" dirty="0" err="1"/>
              <a:t>jong-un</a:t>
            </a:r>
            <a:r>
              <a:rPr lang="en-US" dirty="0"/>
              <a:t> were swapped</a:t>
            </a:r>
          </a:p>
        </p:txBody>
      </p:sp>
      <p:sp>
        <p:nvSpPr>
          <p:cNvPr id="4107" name="Text Placeholder 3">
            <a:extLst>
              <a:ext uri="{FF2B5EF4-FFF2-40B4-BE49-F238E27FC236}">
                <a16:creationId xmlns:a16="http://schemas.microsoft.com/office/drawing/2014/main" id="{8B3A6779-F03B-1AD2-0236-9921229703AC}"/>
              </a:ext>
            </a:extLst>
          </p:cNvPr>
          <p:cNvSpPr>
            <a:spLocks noGrp="1"/>
          </p:cNvSpPr>
          <p:nvPr>
            <p:ph type="body" idx="11"/>
          </p:nvPr>
        </p:nvSpPr>
        <p:spPr>
          <a:xfrm>
            <a:off x="5719667" y="1543665"/>
            <a:ext cx="6111550" cy="4385187"/>
          </a:xfrm>
        </p:spPr>
        <p:txBody>
          <a:bodyPr>
            <a:noAutofit/>
          </a:bodyPr>
          <a:lstStyle/>
          <a:p>
            <a:r>
              <a:rPr lang="en-GB"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 data scientists to guard against biases like confirmation bias, orientation bias, sampling bias, modelling bias, ‘time will tell’ bias in datasets they are working with, they first need to be aware that biases can exist in datasets and will skew results. This means incorrect outcomes will be reached. Data scientists should ascertain the source of the datasets and if consent was obtained like for the real faces in the dataset for this assessment. There are four main types of deepfake producers: Actors and Producers, Fraudsters, Political leaders or activists, Deepfake Hobbyists (Mika </a:t>
            </a:r>
            <a:r>
              <a:rPr lang="en-GB" sz="1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Westerlund</a:t>
            </a:r>
            <a:r>
              <a:rPr lang="en-GB"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2019). Dataset obtained from these groups should be critically assessed before use. data scientists should only use datasets which satisfy all existing legislation guarding the use of personal data. Some of these legislations used to check the given dataset was GDPR and Copyright law.</a:t>
            </a:r>
          </a:p>
          <a:p>
            <a:r>
              <a:rPr lang="en-GB" sz="10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GB"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General Data Protection Regulation (GDPR) is a legislation which data scientists must use as a guide when collecting personal data of people for a dataset. The GDPR also protects the personal data of people using deepfake technology-based apps like TikTok and </a:t>
            </a:r>
            <a:r>
              <a:rPr lang="en-GB" sz="1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FaceApp</a:t>
            </a:r>
            <a:r>
              <a:rPr lang="en-GB"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 Data Protection Impact Assessment (DPIA) should be done for the creation of deepfake datasets like the one for this assessment. Another legislation is Copyright law which gives the owner of the image, exclusive rights on what it can be USED for. The image of trump In the picture on the left, was most likely used without </a:t>
            </a:r>
            <a:r>
              <a:rPr lang="en-GB" sz="1000" dirty="0">
                <a:solidFill>
                  <a:schemeClr val="bg1"/>
                </a:solidFill>
                <a:latin typeface="Calibri" panose="020F0502020204030204" pitchFamily="34" charset="0"/>
                <a:ea typeface="Calibri" panose="020F0502020204030204" pitchFamily="34" charset="0"/>
                <a:cs typeface="Times New Roman" panose="02020603050405020304" pitchFamily="18" charset="0"/>
              </a:rPr>
              <a:t>his consent and as it is his image, it goes against the </a:t>
            </a:r>
            <a:r>
              <a:rPr lang="en-GB" sz="10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gdpr</a:t>
            </a:r>
            <a:r>
              <a:rPr lang="en-GB" sz="1000" dirty="0">
                <a:solidFill>
                  <a:schemeClr val="bg1"/>
                </a:solidFill>
                <a:latin typeface="Calibri" panose="020F0502020204030204" pitchFamily="34" charset="0"/>
                <a:ea typeface="Calibri" panose="020F0502020204030204" pitchFamily="34" charset="0"/>
                <a:cs typeface="Times New Roman" panose="02020603050405020304" pitchFamily="18" charset="0"/>
              </a:rPr>
              <a:t> legislation if that legislation is applicable to the source country where the deepfake image was created.</a:t>
            </a:r>
            <a:endParaRPr lang="en-US" sz="1000" dirty="0">
              <a:solidFill>
                <a:schemeClr val="bg1"/>
              </a:solidFill>
            </a:endParaRPr>
          </a:p>
        </p:txBody>
      </p:sp>
      <p:pic>
        <p:nvPicPr>
          <p:cNvPr id="4100" name="Picture 4" descr="See the source image">
            <a:extLst>
              <a:ext uri="{FF2B5EF4-FFF2-40B4-BE49-F238E27FC236}">
                <a16:creationId xmlns:a16="http://schemas.microsoft.com/office/drawing/2014/main" id="{02C7EAE2-6C4A-DD99-78C9-265FEE8D4C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6975"/>
          <a:stretch/>
        </p:blipFill>
        <p:spPr bwMode="auto">
          <a:xfrm>
            <a:off x="830263" y="2474913"/>
            <a:ext cx="4434840" cy="3094037"/>
          </a:xfrm>
          <a:prstGeom prst="rect">
            <a:avLst/>
          </a:prstGeom>
          <a:solidFill>
            <a:srgbClr val="FFFFFF"/>
          </a:solidFill>
        </p:spPr>
      </p:pic>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sz="quarter" idx="16"/>
          </p:nvPr>
        </p:nvPicPr>
        <p:blipFill rotWithShape="1">
          <a:blip r:embed="rId4" cstate="screen">
            <a:extLst>
              <a:ext uri="{28A0092B-C50C-407E-A947-70E740481C1C}">
                <a14:useLocalDpi xmlns:a14="http://schemas.microsoft.com/office/drawing/2010/main"/>
              </a:ext>
            </a:extLst>
          </a:blip>
          <a:srcRect t="18095" r="-1" b="25568"/>
          <a:stretch/>
        </p:blipFill>
        <p:spPr>
          <a:xfrm flipH="1">
            <a:off x="12213779" y="6845522"/>
            <a:ext cx="65531" cy="45719"/>
          </a:xfrm>
          <a:noFill/>
        </p:spPr>
      </p:pic>
    </p:spTree>
    <p:extLst>
      <p:ext uri="{BB962C8B-B14F-4D97-AF65-F5344CB8AC3E}">
        <p14:creationId xmlns:p14="http://schemas.microsoft.com/office/powerpoint/2010/main" val="328354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291263" y="1990412"/>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4563943" y="3147023"/>
            <a:ext cx="3790034" cy="3081754"/>
          </a:xfrm>
        </p:spPr>
        <p:txBody>
          <a:bodyPr/>
          <a:lstStyle/>
          <a:p>
            <a:pPr marL="457200" indent="-457200">
              <a:buFont typeface="Arial" panose="020B0604020202020204" pitchFamily="34" charset="0"/>
              <a:buChar char="•"/>
            </a:pPr>
            <a:r>
              <a:rPr lang="en-US" dirty="0"/>
              <a:t>?</a:t>
            </a:r>
            <a:br>
              <a:rPr lang="en-US" dirty="0"/>
            </a:br>
            <a:br>
              <a:rPr lang="en-US" dirty="0"/>
            </a:br>
            <a:br>
              <a:rPr lang="en-US" dirty="0"/>
            </a:br>
            <a:br>
              <a:rPr lang="en-US" dirty="0"/>
            </a:br>
            <a:r>
              <a:rPr lang="en-US" sz="1800" dirty="0">
                <a:latin typeface="Calibri" panose="020F0502020204030204" pitchFamily="34" charset="0"/>
                <a:cs typeface="Calibri" panose="020F0502020204030204" pitchFamily="34" charset="0"/>
              </a:rPr>
              <a:t>How to augment the given dataset to ensure it is within the relevant legislation?</a:t>
            </a:r>
            <a:br>
              <a:rPr lang="en-US" dirty="0"/>
            </a:br>
            <a:br>
              <a:rPr lang="en-US" dirty="0"/>
            </a:br>
            <a:r>
              <a:rPr lang="en-US" dirty="0"/>
              <a:t>.</a:t>
            </a:r>
            <a:r>
              <a:rPr lang="en-GB" sz="1200" dirty="0">
                <a:effectLst/>
                <a:latin typeface="Calibri" panose="020F0502020204030204" pitchFamily="34" charset="0"/>
                <a:ea typeface="Calibri" panose="020F0502020204030204" pitchFamily="34" charset="0"/>
                <a:cs typeface="Times New Roman" panose="02020603050405020304" pitchFamily="18" charset="0"/>
              </a:rPr>
              <a:t>To design future data-gathering to augment datasets (artificially increasing the size of the dataset to get more data) like the one given, while ensuring everything is done within legislation, data scientists can manipulate images by flipping or shifting. Image data augmentation should be done on the training dataset as that should be the focus of the model.</a:t>
            </a:r>
            <a:br>
              <a:rPr lang="en-GB" sz="1200" dirty="0">
                <a:effectLst/>
                <a:latin typeface="Calibri" panose="020F0502020204030204" pitchFamily="34" charset="0"/>
                <a:ea typeface="Calibri" panose="020F0502020204030204" pitchFamily="34" charset="0"/>
                <a:cs typeface="Times New Roman" panose="02020603050405020304" pitchFamily="18" charset="0"/>
              </a:rPr>
            </a:br>
            <a:r>
              <a:rPr lang="en-GB" sz="1200" dirty="0">
                <a:latin typeface="Calibri" panose="020F0502020204030204" pitchFamily="34" charset="0"/>
                <a:ea typeface="Calibri" panose="020F0502020204030204" pitchFamily="34" charset="0"/>
                <a:cs typeface="Times New Roman" panose="02020603050405020304" pitchFamily="18" charset="0"/>
              </a:rPr>
              <a:t>. </a:t>
            </a:r>
            <a:r>
              <a:rPr lang="en-GB" sz="1200" dirty="0">
                <a:effectLst/>
                <a:latin typeface="Calibri" panose="020F0502020204030204" pitchFamily="34" charset="0"/>
                <a:ea typeface="Calibri" panose="020F0502020204030204" pitchFamily="34" charset="0"/>
                <a:cs typeface="Times New Roman" panose="02020603050405020304" pitchFamily="18" charset="0"/>
              </a:rPr>
              <a:t>Legislation like image right and copy right should be a guide when augmenting deepfake dataset like this one. The permission to augment the dataset should be obtained first (Jason Brownlee, 2019), to avoid </a:t>
            </a:r>
            <a:r>
              <a:rPr lang="en-GB" sz="1200" dirty="0">
                <a:latin typeface="Calibri" panose="020F0502020204030204" pitchFamily="34" charset="0"/>
                <a:ea typeface="Calibri" panose="020F0502020204030204" pitchFamily="34" charset="0"/>
                <a:cs typeface="Times New Roman" panose="02020603050405020304" pitchFamily="18" charset="0"/>
              </a:rPr>
              <a:t>litigation regarding copyright law.</a:t>
            </a:r>
            <a:br>
              <a:rPr lang="en-GB" sz="1200" dirty="0">
                <a:effectLst/>
                <a:latin typeface="Calibri" panose="020F0502020204030204" pitchFamily="34" charset="0"/>
                <a:ea typeface="Calibri" panose="020F0502020204030204" pitchFamily="34" charset="0"/>
                <a:cs typeface="Times New Roman" panose="02020603050405020304" pitchFamily="18" charset="0"/>
              </a:rPr>
            </a:br>
            <a:br>
              <a:rPr lang="en-GB" sz="1200" dirty="0">
                <a:effectLst/>
                <a:latin typeface="Calibri" panose="020F0502020204030204" pitchFamily="34" charset="0"/>
                <a:ea typeface="Calibri" panose="020F0502020204030204" pitchFamily="34" charset="0"/>
                <a:cs typeface="Times New Roman" panose="02020603050405020304" pitchFamily="18" charset="0"/>
              </a:rPr>
            </a:br>
            <a:br>
              <a:rPr lang="en-GB" sz="1400" dirty="0">
                <a:effectLst/>
                <a:latin typeface="Calibri" panose="020F0502020204030204" pitchFamily="34" charset="0"/>
                <a:ea typeface="Calibri" panose="020F0502020204030204" pitchFamily="34" charset="0"/>
                <a:cs typeface="Times New Roman" panose="02020603050405020304" pitchFamily="18" charset="0"/>
              </a:rPr>
            </a:br>
            <a:br>
              <a:rPr lang="en-GB" sz="1400" dirty="0">
                <a:effectLst/>
                <a:latin typeface="Calibri" panose="020F0502020204030204" pitchFamily="34" charset="0"/>
                <a:ea typeface="Calibri" panose="020F0502020204030204" pitchFamily="34" charset="0"/>
                <a:cs typeface="Times New Roman" panose="02020603050405020304" pitchFamily="18" charset="0"/>
              </a:rPr>
            </a:br>
            <a:br>
              <a:rPr lang="en-GB" sz="14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US" dirty="0"/>
            </a:br>
            <a:endParaRPr lang="en-US" dirty="0"/>
          </a:p>
        </p:txBody>
      </p:sp>
      <p:pic>
        <p:nvPicPr>
          <p:cNvPr id="3074" name="Picture 2" descr="See the source image">
            <a:extLst>
              <a:ext uri="{FF2B5EF4-FFF2-40B4-BE49-F238E27FC236}">
                <a16:creationId xmlns:a16="http://schemas.microsoft.com/office/drawing/2014/main" id="{EAD9CD4F-3003-8E7E-1401-2336404BC333}"/>
              </a:ext>
            </a:extLst>
          </p:cNvPr>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bwMode="auto">
          <a:xfrm>
            <a:off x="8509517" y="3780309"/>
            <a:ext cx="3461659" cy="2821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1" y="-1251284"/>
            <a:ext cx="11353801" cy="9061006"/>
          </a:xfrm>
        </p:spPr>
        <p:txBody>
          <a:bodyPr>
            <a:normAutofit fontScale="90000"/>
          </a:bodyPr>
          <a:lstStyle/>
          <a:p>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CONCLUSION</a:t>
            </a: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While there have been instances where deepfakes have been used in disturbing, negative ways like revenge porn, blackmail, voice fraud, in 2018, this technology has been used for recreating Holocaust survivors in the Illinois Holocaust Museum and Education Centre in USA. Visitors were able to interact and ask questions in hologrammatic interviews, which was good for preserving history for younger generations. </a:t>
            </a:r>
            <a:r>
              <a:rPr lang="en-GB" sz="1400" dirty="0">
                <a:effectLst/>
                <a:latin typeface="Calibri" panose="020F0502020204030204" pitchFamily="34" charset="0"/>
                <a:ea typeface="Calibri" panose="020F0502020204030204" pitchFamily="34" charset="0"/>
              </a:rPr>
              <a:t>David Beckham’s Malaria Must Die Campaign where he spoke in nine different languages. This means more people around the world understood what the message was about which was effective communication as this technology </a:t>
            </a:r>
            <a:r>
              <a:rPr lang="en-GB" sz="1400" dirty="0">
                <a:latin typeface="Calibri" panose="020F0502020204030204" pitchFamily="34" charset="0"/>
                <a:ea typeface="Calibri" panose="020F0502020204030204" pitchFamily="34" charset="0"/>
              </a:rPr>
              <a:t>in an effective tool to overcome</a:t>
            </a:r>
            <a:r>
              <a:rPr lang="en-GB" sz="1400" dirty="0">
                <a:effectLst/>
                <a:latin typeface="Calibri" panose="020F0502020204030204" pitchFamily="34" charset="0"/>
                <a:ea typeface="Calibri" panose="020F0502020204030204" pitchFamily="34" charset="0"/>
              </a:rPr>
              <a:t> language barrier</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ThinkAutomation</a:t>
            </a:r>
            <a:r>
              <a:rPr lang="en-US" sz="1400" dirty="0">
                <a:latin typeface="Calibri" panose="020F0502020204030204" pitchFamily="34" charset="0"/>
                <a:cs typeface="Calibri" panose="020F0502020204030204" pitchFamily="34" charset="0"/>
              </a:rPr>
              <a:t>, 2021). </a:t>
            </a: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However, considering how far reaching the negative uses of deepfake technology is, it would be a good approach for public  awareness to be created on how to spot deepfakes. Schools and communities can benefit from training programs on how to spot deepfakes in print and social media. These training programs can be organized by relevant stakeholders and Governments in collaboration with Researchers and Data scientists. An </a:t>
            </a:r>
            <a:r>
              <a:rPr lang="en-US" sz="1400" dirty="0" err="1">
                <a:latin typeface="Calibri" panose="020F0502020204030204" pitchFamily="34" charset="0"/>
                <a:cs typeface="Calibri" panose="020F0502020204030204" pitchFamily="34" charset="0"/>
              </a:rPr>
              <a:t>an</a:t>
            </a:r>
            <a:r>
              <a:rPr lang="en-US" sz="1400" dirty="0">
                <a:latin typeface="Calibri" panose="020F0502020204030204" pitchFamily="34" charset="0"/>
                <a:cs typeface="Calibri" panose="020F0502020204030204" pitchFamily="34" charset="0"/>
              </a:rPr>
              <a:t> example, there can be stiffer punishments for offenders who disobey laws regarding copyright infringement and voyeurism act for which offenders can face up to two years imprisonment for taking digital images or videos under a person’s clothing without permission (Elizabeth Hurst, 2019).</a:t>
            </a: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Considering how fast technology is developing, it is therefore imperative that legislation with stiffer punishments needs to be implemented. More social media companies like Facebook, YouTube, Twitter should take front seat strategies to create or sponsor readily available technology which can combat the negative use of deepfake technology since they have the biggest platforms which some people with malicious intent have used to spread fake news and misinformation about people and nations.</a:t>
            </a: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Groups like The Organization for Social Media Safety is supporting media training in public schools to teach children how they can take a non-partisan approach in evaluating and understanding the authenticity of content online (Jackson Cote, 2022). People should make the decision to become responsible in tackling the negative use of technology like Deepfakes as it can cause harmful, ripple effects with far-reaching consequences.</a:t>
            </a: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dirty="0"/>
            </a:b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332420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4585854" cy="3093953"/>
          </a:xfrm>
        </p:spPr>
        <p:txBody>
          <a:bodyPr>
            <a:noAutofit/>
          </a:bodyPr>
          <a:lstStyle/>
          <a:p>
            <a:pPr>
              <a:lnSpc>
                <a:spcPct val="107000"/>
              </a:lnSpc>
              <a:spcAft>
                <a:spcPts val="800"/>
              </a:spcAft>
            </a:pPr>
            <a:r>
              <a:rPr lang="en-GB" sz="1000" dirty="0">
                <a:effectLst/>
                <a:ea typeface="Calibri" panose="020F0502020204030204" pitchFamily="34" charset="0"/>
                <a:cs typeface="Times New Roman" panose="02020603050405020304" pitchFamily="18" charset="0"/>
              </a:rPr>
              <a:t>Ayyub, R., 2018. </a:t>
            </a:r>
            <a:r>
              <a:rPr lang="en-GB" sz="1000" i="1" dirty="0">
                <a:effectLst/>
                <a:ea typeface="Calibri" panose="020F0502020204030204" pitchFamily="34" charset="0"/>
                <a:cs typeface="Times New Roman" panose="02020603050405020304" pitchFamily="18" charset="0"/>
              </a:rPr>
              <a:t>https://www.huffpost.com/archive/in/entry/deepfake-porn_a_23595592. </a:t>
            </a:r>
            <a:r>
              <a:rPr lang="en-GB" sz="1000" dirty="0">
                <a:effectLst/>
                <a:ea typeface="Calibri" panose="020F0502020204030204" pitchFamily="34" charset="0"/>
                <a:cs typeface="Times New Roman" panose="02020603050405020304" pitchFamily="18" charset="0"/>
              </a:rPr>
              <a:t>[Online].</a:t>
            </a:r>
          </a:p>
          <a:p>
            <a:pPr>
              <a:lnSpc>
                <a:spcPct val="107000"/>
              </a:lnSpc>
              <a:spcAft>
                <a:spcPts val="800"/>
              </a:spcAft>
            </a:pPr>
            <a:r>
              <a:rPr lang="en-GB" sz="1000" dirty="0" err="1">
                <a:effectLst/>
                <a:ea typeface="Calibri" panose="020F0502020204030204" pitchFamily="34" charset="0"/>
                <a:cs typeface="Times New Roman" panose="02020603050405020304" pitchFamily="18" charset="0"/>
              </a:rPr>
              <a:t>Zucconi</a:t>
            </a:r>
            <a:r>
              <a:rPr lang="en-GB" sz="1000" dirty="0">
                <a:effectLst/>
                <a:ea typeface="Calibri" panose="020F0502020204030204" pitchFamily="34" charset="0"/>
                <a:cs typeface="Times New Roman" panose="02020603050405020304" pitchFamily="18" charset="0"/>
              </a:rPr>
              <a:t>, A., 2018. </a:t>
            </a:r>
            <a:r>
              <a:rPr lang="en-GB" sz="1000" i="1" dirty="0">
                <a:effectLst/>
                <a:ea typeface="Calibri" panose="020F0502020204030204" pitchFamily="34" charset="0"/>
                <a:cs typeface="Times New Roman" panose="02020603050405020304" pitchFamily="18" charset="0"/>
              </a:rPr>
              <a:t>https://www.alanzucconi.com/2018/03/14/the-ethics-of-deepfakes/. </a:t>
            </a:r>
            <a:r>
              <a:rPr lang="en-GB" sz="1000" dirty="0">
                <a:effectLst/>
                <a:ea typeface="Calibri" panose="020F0502020204030204" pitchFamily="34" charset="0"/>
                <a:cs typeface="Times New Roman" panose="02020603050405020304" pitchFamily="18" charset="0"/>
              </a:rPr>
              <a:t>[Online].</a:t>
            </a:r>
          </a:p>
          <a:p>
            <a:r>
              <a:rPr lang="en-GB" altLang="ja-JP" sz="1000" dirty="0"/>
              <a:t>Nguyen, T.T., 2019. Deep Learning for Deepfakes Creation and Detection: A Survey</a:t>
            </a:r>
          </a:p>
          <a:p>
            <a:r>
              <a:rPr lang="en-US" sz="1000" i="1" dirty="0">
                <a:solidFill>
                  <a:schemeClr val="bg2"/>
                </a:solidFill>
              </a:rPr>
              <a:t>Cote, J.,2022.Deepfakes and Fake News Pose a Growing Threat to Democracy – News @ Northeastern. [Online].</a:t>
            </a:r>
          </a:p>
          <a:p>
            <a:endParaRPr lang="ja-JP" altLang="en-US" sz="1000"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a:xfrm>
            <a:off x="838201" y="1665367"/>
            <a:ext cx="4433046" cy="703135"/>
          </a:xfrm>
        </p:spPr>
        <p:txBody>
          <a:bodyPr>
            <a:normAutofit/>
          </a:bodyPr>
          <a:lstStyle/>
          <a:p>
            <a:r>
              <a:rPr lang="en-US" dirty="0"/>
              <a:t>REFERENCES</a:t>
            </a:r>
          </a:p>
        </p:txBody>
      </p:sp>
      <p:sp>
        <p:nvSpPr>
          <p:cNvPr id="27" name="Content Placeholder 26">
            <a:extLst>
              <a:ext uri="{FF2B5EF4-FFF2-40B4-BE49-F238E27FC236}">
                <a16:creationId xmlns:a16="http://schemas.microsoft.com/office/drawing/2014/main" id="{78F30852-7324-B342-92E6-181AD0A5705C}"/>
              </a:ext>
            </a:extLst>
          </p:cNvPr>
          <p:cNvSpPr>
            <a:spLocks noGrp="1"/>
          </p:cNvSpPr>
          <p:nvPr>
            <p:ph sz="half" idx="4294967295"/>
          </p:nvPr>
        </p:nvSpPr>
        <p:spPr>
          <a:xfrm>
            <a:off x="6932749" y="2474615"/>
            <a:ext cx="4585854" cy="3093953"/>
          </a:xfrm>
        </p:spPr>
        <p:txBody>
          <a:bodyPr>
            <a:noAutofit/>
          </a:bodyPr>
          <a:lstStyle/>
          <a:p>
            <a:r>
              <a:rPr lang="en-GB" sz="1000" i="1" dirty="0" err="1">
                <a:solidFill>
                  <a:schemeClr val="bg2"/>
                </a:solidFill>
                <a:hlinkClick r:id="rId2">
                  <a:extLst>
                    <a:ext uri="{A12FA001-AC4F-418D-AE19-62706E023703}">
                      <ahyp:hlinkClr xmlns:ahyp="http://schemas.microsoft.com/office/drawing/2018/hyperlinkcolor" val="tx"/>
                    </a:ext>
                  </a:extLst>
                </a:hlinkClick>
              </a:rPr>
              <a:t>Westerlund</a:t>
            </a:r>
            <a:r>
              <a:rPr lang="en-GB" sz="1000" i="1" dirty="0">
                <a:solidFill>
                  <a:schemeClr val="bg2"/>
                </a:solidFill>
                <a:hlinkClick r:id="rId2">
                  <a:extLst>
                    <a:ext uri="{A12FA001-AC4F-418D-AE19-62706E023703}">
                      <ahyp:hlinkClr xmlns:ahyp="http://schemas.microsoft.com/office/drawing/2018/hyperlinkcolor" val="tx"/>
                    </a:ext>
                  </a:extLst>
                </a:hlinkClick>
              </a:rPr>
              <a:t>, M.,2019. The Emergence of Deepfake Technology: A Review. Technology Innovation Management Review, 9(11)</a:t>
            </a:r>
          </a:p>
          <a:p>
            <a:r>
              <a:rPr lang="en-GB" sz="1000" i="1" dirty="0">
                <a:solidFill>
                  <a:schemeClr val="bg2"/>
                </a:solidFill>
                <a:hlinkClick r:id="rId2">
                  <a:extLst>
                    <a:ext uri="{A12FA001-AC4F-418D-AE19-62706E023703}">
                      <ahyp:hlinkClr xmlns:ahyp="http://schemas.microsoft.com/office/drawing/2018/hyperlinkcolor" val="tx"/>
                    </a:ext>
                  </a:extLst>
                </a:hlinkClick>
              </a:rPr>
              <a:t>ThinkAutomation</a:t>
            </a:r>
            <a:r>
              <a:rPr lang="en-GB" sz="1000" i="1" dirty="0">
                <a:solidFill>
                  <a:schemeClr val="bg2"/>
                </a:solidFill>
              </a:rPr>
              <a:t>,2021. https://www.thinkautomation.com/bots-and-ai/yes-positive-deepfake-examples-</a:t>
            </a:r>
          </a:p>
          <a:p>
            <a:r>
              <a:rPr lang="en-GB" sz="1000" i="1" dirty="0">
                <a:solidFill>
                  <a:schemeClr val="bg2"/>
                </a:solidFill>
                <a:hlinkClick r:id="rId3">
                  <a:extLst>
                    <a:ext uri="{A12FA001-AC4F-418D-AE19-62706E023703}">
                      <ahyp:hlinkClr xmlns:ahyp="http://schemas.microsoft.com/office/drawing/2018/hyperlinkcolor" val="tx"/>
                    </a:ext>
                  </a:extLst>
                </a:hlinkClick>
              </a:rPr>
              <a:t>Hurst, e., 2019. https://www.allaboutlaw.co.uk/commercial-awareness/legal-spotlight/how-can-deal-with-deepfake-</a:t>
            </a:r>
          </a:p>
        </p:txBody>
      </p:sp>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p:txBody>
          <a:bodyPr>
            <a:normAutofit/>
          </a:bodyPr>
          <a:lstStyle/>
          <a:p>
            <a:r>
              <a:rPr lang="en-US" dirty="0"/>
              <a:t>references</a:t>
            </a:r>
          </a:p>
        </p:txBody>
      </p:sp>
    </p:spTree>
    <p:extLst>
      <p:ext uri="{BB962C8B-B14F-4D97-AF65-F5344CB8AC3E}">
        <p14:creationId xmlns:p14="http://schemas.microsoft.com/office/powerpoint/2010/main" val="2076961989"/>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A901102487C047B313EE23022CB014" ma:contentTypeVersion="7" ma:contentTypeDescription="Create a new document." ma:contentTypeScope="" ma:versionID="bb6110060ab97d2516384cfb51c77b9f">
  <xsd:schema xmlns:xsd="http://www.w3.org/2001/XMLSchema" xmlns:xs="http://www.w3.org/2001/XMLSchema" xmlns:p="http://schemas.microsoft.com/office/2006/metadata/properties" xmlns:ns3="35048947-678a-46a0-ab50-be65e2959368" xmlns:ns4="0cfb6610-8404-40d7-8f97-a3f8b88ab51b" targetNamespace="http://schemas.microsoft.com/office/2006/metadata/properties" ma:root="true" ma:fieldsID="654a5b77aac5fb642502786c252c196a" ns3:_="" ns4:_="">
    <xsd:import namespace="35048947-678a-46a0-ab50-be65e2959368"/>
    <xsd:import namespace="0cfb6610-8404-40d7-8f97-a3f8b88ab51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48947-678a-46a0-ab50-be65e29593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fb6610-8404-40d7-8f97-a3f8b88ab51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FEBD2C-3618-4954-B592-18C6D1004D09}">
  <ds:schemaRefs>
    <ds:schemaRef ds:uri="http://schemas.microsoft.com/sharepoint/v3/contenttype/forms"/>
  </ds:schemaRefs>
</ds:datastoreItem>
</file>

<file path=customXml/itemProps2.xml><?xml version="1.0" encoding="utf-8"?>
<ds:datastoreItem xmlns:ds="http://schemas.openxmlformats.org/officeDocument/2006/customXml" ds:itemID="{9EEE601B-48EE-4F02-9B94-91C5065320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48947-678a-46a0-ab50-be65e2959368"/>
    <ds:schemaRef ds:uri="0cfb6610-8404-40d7-8f97-a3f8b88ab5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9E1F3E-EFE8-488D-9FEB-62820042C08D}">
  <ds:schemaRefs>
    <ds:schemaRef ds:uri="http://schemas.microsoft.com/office/2006/documentManagement/types"/>
    <ds:schemaRef ds:uri="0cfb6610-8404-40d7-8f97-a3f8b88ab51b"/>
    <ds:schemaRef ds:uri="http://schemas.openxmlformats.org/package/2006/metadata/core-properties"/>
    <ds:schemaRef ds:uri="http://schemas.microsoft.com/office/2006/metadata/properties"/>
    <ds:schemaRef ds:uri="http://purl.org/dc/elements/1.1/"/>
    <ds:schemaRef ds:uri="http://purl.org/dc/terms/"/>
    <ds:schemaRef ds:uri="http://schemas.microsoft.com/office/infopath/2007/PartnerControls"/>
    <ds:schemaRef ds:uri="35048947-678a-46a0-ab50-be65e295936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Asian design presentation</Template>
  <TotalTime>709</TotalTime>
  <Words>1587</Words>
  <Application>Microsoft Office PowerPoint</Application>
  <PresentationFormat>Widescreen</PresentationFormat>
  <Paragraphs>32</Paragraphs>
  <Slides>8</Slides>
  <Notes>2</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Bold Tech</vt:lpstr>
      <vt:lpstr>CT7204 ETHICAL DATA SCIENCE   IDENTIFICATION OF INTERNET DEEPFAKES FROM REAL PEOPLE USING AI </vt:lpstr>
      <vt:lpstr>WHAT ARE DEEPFAKES?</vt:lpstr>
      <vt:lpstr>Ethical Implications of Deepfakes in relation to the given Dataset</vt:lpstr>
      <vt:lpstr>What are the Ethical factors within the given dataset?   .The consent of the people whose real faces were used for the deepfake dataset: If their consent was acquired     and if they understood the risks involved.  . The purpose of the deepfake dataset should be clear and defined. If it is for non-consensual pornography, this is an ethical issue. If it could fall into the hand of potential blackmailers who could manipulate the images, this is an ethical issue or into the hands of cyber bullies, it would be an ethical issues.  . Fake news could have huge harmful effects and deepfake technology has been used to spread damaging misinformation. This is an ethical issue as seen in a recent video of the Ukrainian President, Volodymyr Zeleneskyy where he was calling on Ukrainians to stop fighting Russian soldiers. In the deepfake video, his head was tilted at an angle and his body was motionless (these are some pointers of whether a video is real or a deepfake). Not long after the video was broadcast, the Ukrainian President debunked the video which has been shared on Facebook and YouTube (Jackson Cote, 2022).        </vt:lpstr>
      <vt:lpstr>How can data scientists mitigate against biases and work within the relevant legislation?</vt:lpstr>
      <vt:lpstr>?    How to augment the given dataset to ensure it is within the relevant legislation?  .To design future data-gathering to augment datasets (artificially increasing the size of the dataset to get more data) like the one given, while ensuring everything is done within legislation, data scientists can manipulate images by flipping or shifting. Image data augmentation should be done on the training dataset as that should be the focus of the model. . Legislation like image right and copy right should be a guide when augmenting deepfake dataset like this one. The permission to augment the dataset should be obtained first (Jason Brownlee, 2019), to avoid litigation regarding copyright law.       </vt:lpstr>
      <vt:lpstr>         CONCLUSION     While there have been instances where deepfakes have been used in disturbing, negative ways like revenge porn, blackmail, voice fraud, in 2018, this technology has been used for recreating Holocaust survivors in the Illinois Holocaust Museum and Education Centre in USA. Visitors were able to interact and ask questions in hologrammatic interviews, which was good for preserving history for younger generations. David Beckham’s Malaria Must Die Campaign where he spoke in nine different languages. This means more people around the world understood what the message was about which was effective communication as this technology in an effective tool to overcome language barrier (ThinkAutomation, 2021).   However, considering how far reaching the negative uses of deepfake technology is, it would be a good approach for public  awareness to be created on how to spot deepfakes. Schools and communities can benefit from training programs on how to spot deepfakes in print and social media. These training programs can be organized by relevant stakeholders and Governments in collaboration with Researchers and Data scientists. An an example, there can be stiffer punishments for offenders who disobey laws regarding copyright infringement and voyeurism act for which offenders can face up to two years imprisonment for taking digital images or videos under a person’s clothing without permission (Elizabeth Hurst, 2019).  Considering how fast technology is developing, it is therefore imperative that legislation with stiffer punishments needs to be implemented. More social media companies like Facebook, YouTube, Twitter should take front seat strategies to create or sponsor readily available technology which can combat the negative use of deepfake technology since they have the biggest platforms which some people with malicious intent have used to spread fake news and misinformation about people and nations.  Groups like The Organization for Social Media Safety is supporting media training in public schools to teach children how they can take a non-partisan approach in evaluating and understanding the authenticity of content online (Jackson Cote, 2022). People should make the decision to become responsible in tackling the negative use of technology like Deepfakes as it can cause harmful, ripple effects with far-reaching consequences.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INTERNET DEEPFAKES FROM REAL PEOPLE USING AI </dc:title>
  <dc:creator>Odeniyi, Oluwatoyin</dc:creator>
  <cp:lastModifiedBy>Odeniyi, Oluwatoyin</cp:lastModifiedBy>
  <cp:revision>44</cp:revision>
  <dcterms:created xsi:type="dcterms:W3CDTF">2022-06-26T10:53:26Z</dcterms:created>
  <dcterms:modified xsi:type="dcterms:W3CDTF">2023-08-27T19:25:46Z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0x010100FDA901102487C047B313EE23022CB014</vt:lpwstr>
  </property>
</Properties>
</file>